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299" r:id="rId4"/>
    <p:sldId id="295" r:id="rId5"/>
    <p:sldId id="260" r:id="rId6"/>
    <p:sldId id="300" r:id="rId7"/>
    <p:sldId id="279" r:id="rId8"/>
    <p:sldId id="280" r:id="rId9"/>
    <p:sldId id="281" r:id="rId10"/>
    <p:sldId id="288" r:id="rId11"/>
    <p:sldId id="289" r:id="rId12"/>
    <p:sldId id="290" r:id="rId13"/>
    <p:sldId id="291" r:id="rId14"/>
    <p:sldId id="283" r:id="rId15"/>
    <p:sldId id="284" r:id="rId16"/>
    <p:sldId id="287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CC"/>
    <a:srgbClr val="CCECFF"/>
    <a:srgbClr val="CE0026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A24539-B31A-452B-964D-AE311B496F2F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478" tIns="48239" rIns="96478" bIns="482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A1E809-27B9-426F-A903-40C1D1BAF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0CA3E8-F8A6-4890-9D90-AD1F149C7D56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EDA015-522C-4438-840A-026591B51C86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7BCABD-7564-41AD-801B-1F4CAE67802A}" type="slidenum">
              <a:rPr lang="en-US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37C000-4CB9-44B4-B147-6A2883AD2C4B}" type="slidenum">
              <a:rPr lang="en-US" smtClean="0">
                <a:latin typeface="Arial" charset="0"/>
                <a:cs typeface="Arial" charset="0"/>
              </a:rPr>
              <a:pPr/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157E5-7E4A-49A1-99EA-AABC80942B5B}" type="slidenum">
              <a:rPr lang="en-US" smtClean="0">
                <a:latin typeface="Arial" charset="0"/>
                <a:cs typeface="Arial" charset="0"/>
              </a:rPr>
              <a:pPr/>
              <a:t>13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2EC1F8-D63C-4ADB-BFA1-D31054F8BBB7}" type="slidenum">
              <a:rPr lang="en-US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6C3618-68A5-4EC3-965A-7DC1FAB5505C}" type="slidenum">
              <a:rPr lang="en-US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3C9498-E320-43C5-AD1C-AD6881FCA7AB}" type="slidenum">
              <a:rPr lang="en-US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C2E81F-540B-492F-B3BB-D26F2BF4D5AB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4A070A-D034-4111-A5B3-0012DFED87C8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D4DB59-4969-4D46-811B-59CB280514D2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430128-A586-40DD-9ED5-17EC181FFCDF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F51FC1-187C-4B9C-8BAE-86B80D9B74A6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F424DC-E979-4B75-ABDB-63173C7E73F8}" type="slidenum">
              <a:rPr lang="en-US" smtClean="0">
                <a:latin typeface="Arial" charset="0"/>
                <a:cs typeface="Arial" charset="0"/>
              </a:rPr>
              <a:pPr/>
              <a:t>7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D92548-4D40-490A-AA6C-269F5F88140A}" type="slidenum">
              <a:rPr lang="en-US" smtClean="0">
                <a:latin typeface="Arial" charset="0"/>
                <a:cs typeface="Arial" charset="0"/>
              </a:rPr>
              <a:pPr/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B9A0DC-0C3C-4A12-BF87-15FCD0B6E389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intropage_pri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65D9-4954-4380-9EA7-5FD092912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C721-3A17-42E0-A4DF-C192A44B1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+mn-lt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+mn-lt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+mn-lt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+mn-lt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CF0A0-88F7-49C8-A64F-9F3038365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838A7-E9C1-48FC-A01F-E7A09560F6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6820-14B7-4521-A2D8-EE65157A40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ACF7-6570-4B86-A6E3-D135DD679A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0AC02-DE21-49E5-A66A-F0ED50A6E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8C343-75FE-4A65-8887-CB1093AE73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176DD-B53C-40C4-862B-B6E38418C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4F5-AF4D-4609-A94B-C5125687D3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B04B1E7-E0DA-412D-8595-5AD88706A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 descr="RU_units-banner_re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Rutgers Business School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CA/CM adoption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Tahoma" pitchFamily="34" charset="0"/>
          <a:cs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Continuous Auditing and Continuous Control Monitoring: </a:t>
            </a:r>
            <a:br>
              <a:rPr lang="en-US" b="1" smtClean="0"/>
            </a:br>
            <a:r>
              <a:rPr lang="en-US" smtClean="0"/>
              <a:t>Case studies of technology adoption in leading internal audit organizations and external audit teams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Miklos A. Vasarhelyi</a:t>
            </a:r>
          </a:p>
          <a:p>
            <a:pPr eaLnBrk="1" hangingPunct="1"/>
            <a:r>
              <a:rPr lang="en-US" b="1" smtClean="0"/>
              <a:t>Siripan Kuenkaikaew</a:t>
            </a:r>
          </a:p>
          <a:p>
            <a:pPr eaLnBrk="1" hangingPunct="1"/>
            <a:r>
              <a:rPr lang="en-US" b="1" smtClean="0"/>
              <a:t>Silvia Romero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b="1" smtClean="0"/>
              <a:t>Management support</a:t>
            </a:r>
          </a:p>
          <a:p>
            <a:pPr lvl="1" eaLnBrk="1" hangingPunct="1"/>
            <a:r>
              <a:rPr lang="en-US" sz="2000" smtClean="0"/>
              <a:t>Management support is critical especially for projects requiring considered amount of budget and affecting some operational processes. </a:t>
            </a:r>
          </a:p>
          <a:p>
            <a:pPr lvl="1" eaLnBrk="1" hangingPunct="1"/>
            <a:r>
              <a:rPr lang="en-US" sz="2000" smtClean="0"/>
              <a:t>It is also necessary that the auditor has access to the systems and data of each auditee (Handscombe 2007). Such access requires management approval.</a:t>
            </a:r>
          </a:p>
          <a:p>
            <a:pPr lvl="1" eaLnBrk="1" hangingPunct="1"/>
            <a:r>
              <a:rPr lang="en-US" sz="2000" smtClean="0"/>
              <a:t>The audit-aid technology implementation is initiated and supported by the head of the internal audit department or higher level management. </a:t>
            </a:r>
          </a:p>
          <a:p>
            <a:pPr lvl="1" eaLnBrk="1" hangingPunct="1"/>
            <a:r>
              <a:rPr lang="en-US" sz="2000" smtClean="0"/>
              <a:t>Internal auditors do not have direct access to the data. </a:t>
            </a:r>
          </a:p>
          <a:p>
            <a:pPr lvl="1" eaLnBrk="1" hangingPunct="1"/>
            <a:r>
              <a:rPr lang="en-US" sz="2000" smtClean="0"/>
              <a:t>With the CA/CM tools, data are automatically extracted without human intervention.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Employee knowledge</a:t>
            </a:r>
          </a:p>
          <a:p>
            <a:pPr lvl="1" eaLnBrk="1" hangingPunct="1"/>
            <a:r>
              <a:rPr lang="en-US" sz="2000" smtClean="0"/>
              <a:t>Hall and Khan (2003) posited that an adoption of new invention might be slow if a success of the implementation requires complex new skills.</a:t>
            </a:r>
          </a:p>
          <a:p>
            <a:pPr lvl="1" eaLnBrk="1" hangingPunct="1"/>
            <a:r>
              <a:rPr lang="en-US" sz="2000" smtClean="0"/>
              <a:t>Continuous auditing and continuous control monitoring relies on advance technology. </a:t>
            </a:r>
          </a:p>
          <a:p>
            <a:pPr lvl="1" eaLnBrk="1" hangingPunct="1"/>
            <a:r>
              <a:rPr lang="en-US" sz="2000" smtClean="0"/>
              <a:t>The tools and systems are varied across/within the company, so that an internal auditor needs some basic knowledge or skills for those systems, audit-aid technology and tools. </a:t>
            </a:r>
          </a:p>
          <a:p>
            <a:pPr lvl="1" eaLnBrk="1" hangingPunct="1"/>
            <a:r>
              <a:rPr lang="en-US" sz="2000" smtClean="0"/>
              <a:t>Standard training, customized training, MBA program</a:t>
            </a:r>
          </a:p>
          <a:p>
            <a:pPr lvl="1" eaLnBrk="1" hangingPunct="1"/>
            <a:r>
              <a:rPr lang="en-US" sz="2000" smtClean="0"/>
              <a:t>Prefer experienced auditors</a:t>
            </a:r>
          </a:p>
          <a:p>
            <a:pPr lvl="1" eaLnBrk="1" hangingPunct="1"/>
            <a:r>
              <a:rPr lang="en-US" sz="2000" smtClean="0"/>
              <a:t>Staff rotational program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b="1" smtClean="0"/>
              <a:t>Perceived cost</a:t>
            </a:r>
          </a:p>
          <a:p>
            <a:pPr lvl="1" eaLnBrk="1" hangingPunct="1"/>
            <a:r>
              <a:rPr lang="en-US" sz="2000" smtClean="0"/>
              <a:t>In this context, cost is not the monetary value but the perception of the adoption cost.</a:t>
            </a:r>
          </a:p>
          <a:p>
            <a:pPr lvl="1" eaLnBrk="1" hangingPunct="1"/>
            <a:r>
              <a:rPr lang="en-US" sz="2000" smtClean="0"/>
              <a:t>Taylor and Murphy (2004) suggested that high set-up and ongoing costs could be barriers to the implementation of technology. </a:t>
            </a:r>
          </a:p>
          <a:p>
            <a:pPr lvl="1" eaLnBrk="1" hangingPunct="1"/>
            <a:r>
              <a:rPr lang="en-US" sz="2000" smtClean="0"/>
              <a:t>Searcy and Woodroof(2001): Continuous auditing is increasingly adopted because of a dramatically fallen in a cost of implementation and an availability of support technology. </a:t>
            </a:r>
          </a:p>
          <a:p>
            <a:pPr lvl="1" eaLnBrk="1" hangingPunct="1"/>
            <a:r>
              <a:rPr lang="en-US" sz="2000" smtClean="0"/>
              <a:t>Cost is not the barrier for the adoption of technology. It was not identified as a top challenge for the implementation.</a:t>
            </a:r>
          </a:p>
          <a:p>
            <a:pPr lvl="1"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Factors affect the adoption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Regulation and compliance</a:t>
            </a:r>
          </a:p>
          <a:p>
            <a:pPr lvl="1" eaLnBrk="1" hangingPunct="1"/>
            <a:r>
              <a:rPr lang="en-US" sz="2000" smtClean="0"/>
              <a:t>Many of the executives are thinking of continuous auditing as one of the solutions that assist them to comply with the regulation (Handscombe 2007). </a:t>
            </a:r>
          </a:p>
          <a:p>
            <a:pPr lvl="1" eaLnBrk="1" hangingPunct="1"/>
            <a:r>
              <a:rPr lang="en-US" sz="2000" smtClean="0"/>
              <a:t>SEC 33-8128 (accelerate the submission of financial report), SOX 404 (internal control quality and on-time report), bank regulation</a:t>
            </a:r>
          </a:p>
          <a:p>
            <a:pPr lvl="1" eaLnBrk="1" hangingPunct="1"/>
            <a:r>
              <a:rPr lang="en-US" sz="2000" smtClean="0"/>
              <a:t>Although there is no explicit relationship between CA/CM implementation with regulation and compliance, the interviewees report that CA/CM supports SOX fulfillment.</a:t>
            </a:r>
          </a:p>
          <a:p>
            <a:pPr lvl="1" eaLnBrk="1" hangingPunct="1"/>
            <a:r>
              <a:rPr lang="en-US" sz="2000" smtClean="0"/>
              <a:t>It facilitates the review activities and reduces time allocated to SOX compliance. </a:t>
            </a:r>
          </a:p>
          <a:p>
            <a:pPr lvl="1" eaLnBrk="1" hangingPunct="1"/>
            <a:endParaRPr lang="en-US" sz="2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30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Most of the companies are at the foundation stage of CA/CM adoption.</a:t>
            </a:r>
          </a:p>
          <a:p>
            <a:pPr lvl="2">
              <a:defRPr/>
            </a:pPr>
            <a:r>
              <a:rPr lang="en-US" sz="1800" dirty="0" smtClean="0"/>
              <a:t>Contrasts with the findings of the ACL and internal audit surveys conducted by PwC.</a:t>
            </a:r>
          </a:p>
          <a:p>
            <a:pPr lvl="2">
              <a:defRPr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Lacking audit aid tools such as working paper management and data analysis tools</a:t>
            </a:r>
            <a:r>
              <a:rPr lang="en-US" sz="2600" dirty="0" smtClean="0">
                <a:ea typeface="+mn-ea"/>
                <a:cs typeface="+mn-cs"/>
              </a:rPr>
              <a:t>.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sz="1800" dirty="0" smtClean="0"/>
              <a:t>i.e. Consumer 1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1800" dirty="0" smtClean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dirty="0" smtClean="0"/>
              <a:t>Lack of training for Audit aid tools</a:t>
            </a:r>
          </a:p>
          <a:p>
            <a:pPr lvl="2">
              <a:defRPr/>
            </a:pPr>
            <a:r>
              <a:rPr lang="en-US" sz="1800" dirty="0" smtClean="0"/>
              <a:t>Consumer 1 is not successful with the ACL data analysis adoption.</a:t>
            </a:r>
          </a:p>
          <a:p>
            <a:pPr>
              <a:defRPr/>
            </a:pPr>
            <a:endParaRPr lang="en-US" sz="24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smtClean="0"/>
              <a:t>Audit like organization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Analysis</a:t>
            </a:r>
            <a:endParaRPr lang="en-US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Formata BQ Regular"/>
              <a:buAutoNum type="arabicPeriod" startAt="5"/>
            </a:pPr>
            <a:r>
              <a:rPr lang="en-US" smtClean="0"/>
              <a:t>IA needs to improve audit competency and technology skill set.</a:t>
            </a:r>
          </a:p>
          <a:p>
            <a:pPr lvl="1"/>
            <a:r>
              <a:rPr lang="en-US" smtClean="0"/>
              <a:t>Bank 2 hires Big4 as a consultant to help in internal audit areas.</a:t>
            </a:r>
          </a:p>
          <a:p>
            <a:pPr lvl="1"/>
            <a:endParaRPr lang="en-US" smtClean="0"/>
          </a:p>
          <a:p>
            <a:pPr marL="457200" indent="-457200">
              <a:buFont typeface="Formata BQ Regular"/>
              <a:buAutoNum type="arabicPeriod" startAt="6"/>
            </a:pPr>
            <a:r>
              <a:rPr lang="en-US" smtClean="0"/>
              <a:t>Some companies have a certain level of CA/CM technology adoption such as Hi-tech1, Hi-tech 2 and Bank 1. </a:t>
            </a:r>
          </a:p>
          <a:p>
            <a:pPr lvl="1"/>
            <a:r>
              <a:rPr lang="en-US" smtClean="0"/>
              <a:t> External auditor can rely on internal audit work at some level.</a:t>
            </a:r>
          </a:p>
          <a:p>
            <a:pPr lvl="1"/>
            <a:endParaRPr lang="en-US" smtClean="0"/>
          </a:p>
          <a:p>
            <a:pPr marL="457200" indent="-457200">
              <a:buFont typeface="Formata BQ Regular"/>
              <a:buAutoNum type="arabicPeriod" startAt="7"/>
            </a:pPr>
            <a:r>
              <a:rPr lang="en-US" smtClean="0"/>
              <a:t>With advanced auditing technology, sufficient access to data is facilitated; for instance, the continuous monitoring system of Bank 1 and the audit tools of Hi-tech 1. </a:t>
            </a:r>
          </a:p>
          <a:p>
            <a:pPr lvl="1"/>
            <a:r>
              <a:rPr lang="en-US" smtClean="0"/>
              <a:t>Analyze data in various dimensions and at a deeper level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1800" smtClean="0"/>
              <a:t>Several companies have implemented some advanced audit technologies, however, none of them really has continuous auditing. </a:t>
            </a:r>
          </a:p>
          <a:p>
            <a:pPr>
              <a:spcBef>
                <a:spcPct val="0"/>
              </a:spcBef>
            </a:pPr>
            <a:endParaRPr lang="en-US" sz="1800" smtClean="0"/>
          </a:p>
          <a:p>
            <a:pPr>
              <a:spcBef>
                <a:spcPct val="0"/>
              </a:spcBef>
            </a:pPr>
            <a:r>
              <a:rPr lang="en-US" sz="1800" smtClean="0"/>
              <a:t>Most of them are ranked between stage 1, traditional audit, and stage 2, emerging.</a:t>
            </a:r>
          </a:p>
          <a:p>
            <a:pPr>
              <a:spcBef>
                <a:spcPct val="0"/>
              </a:spcBef>
            </a:pPr>
            <a:endParaRPr lang="en-US" sz="1800" smtClean="0"/>
          </a:p>
          <a:p>
            <a:pPr>
              <a:spcBef>
                <a:spcPct val="0"/>
              </a:spcBef>
            </a:pPr>
            <a:r>
              <a:rPr lang="en-US" sz="1800" smtClean="0"/>
              <a:t>There is opportunity for development in the future.</a:t>
            </a:r>
          </a:p>
          <a:p>
            <a:pPr>
              <a:spcBef>
                <a:spcPct val="0"/>
              </a:spcBef>
            </a:pP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 </a:t>
            </a:r>
          </a:p>
          <a:p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auditors and CA – Assessment of 4 Audit teams use of CA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Objectives</a:t>
            </a:r>
          </a:p>
          <a:p>
            <a:pPr eaLnBrk="1" hangingPunct="1"/>
            <a:r>
              <a:rPr lang="en-US" smtClean="0"/>
              <a:t>This study involve field research studies from 4 external audit teams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Examines the status of usage of technology in auditing, its enablers and difficulties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sz="2200" dirty="0" smtClean="0">
                <a:ea typeface="+mn-ea"/>
                <a:cs typeface="+mn-cs"/>
              </a:rPr>
              <a:t>Interviews with audit team managers, IT managers and forensic team managers.</a:t>
            </a:r>
          </a:p>
          <a:p>
            <a:pPr marL="342900" lvl="1" indent="-342900">
              <a:buFontTx/>
              <a:buChar char="•"/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The interviews were conducted face-to-face through site visits.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998A1-CFC3-4D2F-8ED8-5ADA14ACB270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1524000"/>
            <a:ext cx="7880350" cy="4525963"/>
          </a:xfrm>
        </p:spPr>
        <p:txBody>
          <a:bodyPr/>
          <a:lstStyle/>
          <a:p>
            <a:pPr eaLnBrk="1" hangingPunct="1"/>
            <a:r>
              <a:rPr lang="en-US" sz="2000" smtClean="0"/>
              <a:t>Teams report tools are useful – but usage is sparse</a:t>
            </a:r>
          </a:p>
          <a:p>
            <a:pPr eaLnBrk="1" hangingPunct="1"/>
            <a:r>
              <a:rPr lang="en-US" sz="2000" smtClean="0"/>
              <a:t>Integration between teams</a:t>
            </a:r>
          </a:p>
          <a:p>
            <a:pPr lvl="1" eaLnBrk="1" hangingPunct="1"/>
            <a:r>
              <a:rPr lang="en-US" sz="1600" smtClean="0"/>
              <a:t>Wide range of outcomes with Approva – suggest leveraging the better practice as to how IT is integrated on team</a:t>
            </a:r>
          </a:p>
          <a:p>
            <a:pPr lvl="1" eaLnBrk="1" hangingPunct="1"/>
            <a:r>
              <a:rPr lang="en-US" sz="1600" smtClean="0"/>
              <a:t>Background / training of specialists makes a difference</a:t>
            </a:r>
          </a:p>
          <a:p>
            <a:pPr eaLnBrk="1" hangingPunct="1"/>
            <a:r>
              <a:rPr lang="en-US" sz="2000" smtClean="0"/>
              <a:t>Audit Managers “wish lists”</a:t>
            </a:r>
          </a:p>
          <a:p>
            <a:pPr lvl="1" eaLnBrk="1" hangingPunct="1"/>
            <a:r>
              <a:rPr lang="en-US" sz="1600" smtClean="0"/>
              <a:t>Data extraction – all teams prefer be in position to do extracts rather than rely on client and then test for reliability</a:t>
            </a:r>
          </a:p>
          <a:p>
            <a:pPr lvl="1" eaLnBrk="1" hangingPunct="1"/>
            <a:r>
              <a:rPr lang="en-US" sz="1600" smtClean="0"/>
              <a:t>Automated report generation [e.g. IDEA comparison reports]</a:t>
            </a:r>
          </a:p>
          <a:p>
            <a:pPr eaLnBrk="1" hangingPunct="1"/>
            <a:r>
              <a:rPr lang="en-US" sz="2000" smtClean="0"/>
              <a:t>Synergies between internal and external audit use of tools</a:t>
            </a:r>
          </a:p>
          <a:p>
            <a:pPr lvl="1" eaLnBrk="1" hangingPunct="1"/>
            <a:r>
              <a:rPr lang="en-US" sz="1600" smtClean="0"/>
              <a:t>No teams mentioned activity that leverages work / tools of internal auditors on the external audit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73113"/>
            <a:ext cx="8918575" cy="381000"/>
          </a:xfrm>
        </p:spPr>
        <p:txBody>
          <a:bodyPr/>
          <a:lstStyle/>
          <a:p>
            <a:pPr eaLnBrk="1" hangingPunct="1"/>
            <a:r>
              <a:rPr lang="en-US" sz="2600" smtClean="0"/>
              <a:t>Conclusions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Leading Organizations Usage of CA/CM</a:t>
            </a:r>
            <a:br>
              <a:rPr lang="en-US" b="1" smtClean="0"/>
            </a:br>
            <a:r>
              <a:rPr lang="en-US" b="1" smtClean="0"/>
              <a:t>Objectives</a:t>
            </a: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study involve field research studies from 9 leading internal audit organizations.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Examines the status of continuous auditing and continuous control monitoring adoption of the organizations.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200" smtClean="0"/>
              <a:t>Interviews with internal auditors, IT internal auditors and internal audit management.</a:t>
            </a:r>
          </a:p>
          <a:p>
            <a:pPr marL="342900" lvl="1" indent="-342900">
              <a:buFontTx/>
              <a:buChar char="•"/>
            </a:pPr>
            <a:endParaRPr lang="en-US" sz="2200" smtClean="0"/>
          </a:p>
          <a:p>
            <a:r>
              <a:rPr lang="en-US" smtClean="0"/>
              <a:t>The interviews were conducted face-to-face through site visits.</a:t>
            </a:r>
          </a:p>
          <a:p>
            <a:endParaRPr lang="en-US" smtClean="0"/>
          </a:p>
          <a:p>
            <a:r>
              <a:rPr lang="en-US" smtClean="0"/>
              <a:t>Interviewees were selected from the internal audit department. At least four employees were interviewed per organization to ensure validity, information completeness, and a range of points of view.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The Audit Maturity Model (1)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Group 98"/>
          <p:cNvGraphicFramePr>
            <a:graphicFrameLocks/>
          </p:cNvGraphicFramePr>
          <p:nvPr/>
        </p:nvGraphicFramePr>
        <p:xfrm>
          <a:off x="0" y="1600200"/>
          <a:ext cx="9144000" cy="5140325"/>
        </p:xfrm>
        <a:graphic>
          <a:graphicData uri="http://schemas.openxmlformats.org/drawingml/2006/table">
            <a:tbl>
              <a:tblPr/>
              <a:tblGrid>
                <a:gridCol w="1600200"/>
                <a:gridCol w="2057400"/>
                <a:gridCol w="1828800"/>
                <a:gridCol w="1828800"/>
                <a:gridCol w="18288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Traditional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Emerging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Maturing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Continuous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Objectives</a:t>
                      </a:r>
                      <a:endParaRPr kumimoji="0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•Assurance on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financial reports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presented by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management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•Effective control</a:t>
                      </a:r>
                    </a:p>
                    <a:p>
                      <a:pPr marL="0" marR="0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•Verification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quality of controls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operational results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•Improvements in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quality of data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•Creation of a critical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meta-control structure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•Traditional interim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year-end 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•Traditional plus some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key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•Usage of alarms as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evidence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•Continuous control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monitoring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by exception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IT/Data access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•Case by case basis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•Data is captured during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audit 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•Repeating key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extractions on cycles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•Systematic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 processes with data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capture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•Complete data access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data warehouse,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production, finance,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benchmarking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error history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Audit Automation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•Manual processes &amp; separate IT audit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 management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software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•Work paper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preparation software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•Automated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module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•Alarm and follow-up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•Continuous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and immediate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response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 Most of audit automated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The Audit Maturity Model (2)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Group 76"/>
          <p:cNvGraphicFramePr>
            <a:graphicFrameLocks/>
          </p:cNvGraphicFramePr>
          <p:nvPr/>
        </p:nvGraphicFramePr>
        <p:xfrm>
          <a:off x="0" y="1600200"/>
          <a:ext cx="9144000" cy="4225925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Stage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1" i="1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Traditional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Emerging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Maturing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Continuous Audit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Audit and management sharing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•Independent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Adversarial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•Independent with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some core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shared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•Shared systems and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resources where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natural process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synergies allow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•Purposeful Parallel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systems and common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infrastructures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Management of audit functions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organization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supervises audit and matrix to Board of director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•Some degree of coordination between the areas of risk, auditing and compliance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IT audit works independently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•IA and IT audit coordinate risk management and share automatic audit processes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•Auditing links financial to operational processes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•Centralized and integrates with risk management, compliance and SOX/ layer with external audit.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Analytic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ratios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•Financial ratios 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sector level/account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•KPI level monitoring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•Structural continuity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equations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•Monitoring 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transaction level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•Corporate models of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main sectors of the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•Early warning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>The Audit Maturity Model </a:t>
            </a:r>
            <a:endParaRPr lang="en-US" smtClean="0"/>
          </a:p>
        </p:txBody>
      </p:sp>
      <p:graphicFrame>
        <p:nvGraphicFramePr>
          <p:cNvPr id="32770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33900"/>
        </p:xfrm>
        <a:graphic>
          <a:graphicData uri="http://schemas.openxmlformats.org/presentationml/2006/ole">
            <p:oleObj spid="_x0000_s32770" r:id="rId4" imgW="8230313" imgH="4535817" progId="Excel.Chart.8">
              <p:embed/>
            </p:oleObj>
          </a:graphicData>
        </a:graphic>
      </p:graphicFrame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2698750" y="5589588"/>
            <a:ext cx="4646613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 Traditional   Emerging   Maturing  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_Template_Formata_B">
  <a:themeElements>
    <a:clrScheme name="RUTemplate_Formata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Template_Formata_B">
      <a:majorFont>
        <a:latin typeface="Formata BQ Regular"/>
        <a:ea typeface=""/>
        <a:cs typeface=""/>
      </a:majorFont>
      <a:minorFont>
        <a:latin typeface="Formata BQ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Template_Formata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Template_Formata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Template_Formata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RU_Template_Formata_B</Template>
  <TotalTime>1030</TotalTime>
  <Words>1093</Words>
  <Application>Microsoft Office PowerPoint</Application>
  <PresentationFormat>On-screen Show (4:3)</PresentationFormat>
  <Paragraphs>214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Formata BQ Regular</vt:lpstr>
      <vt:lpstr>Tahoma</vt:lpstr>
      <vt:lpstr>Calibri</vt:lpstr>
      <vt:lpstr>Verdana</vt:lpstr>
      <vt:lpstr>Wingdings</vt:lpstr>
      <vt:lpstr>RU_Template_Formata_B</vt:lpstr>
      <vt:lpstr>RU_Template_Formata_B</vt:lpstr>
      <vt:lpstr>Microsoft Excel Chart</vt:lpstr>
      <vt:lpstr>Continuous Auditing and Continuous Control Monitoring:  Case studies of technology adoption in leading internal audit organizations and external audit teams</vt:lpstr>
      <vt:lpstr>External auditors and CA – Assessment of 4 Audit teams use of CA</vt:lpstr>
      <vt:lpstr>Methodology</vt:lpstr>
      <vt:lpstr>Conclusions</vt:lpstr>
      <vt:lpstr>Leading Organizations Usage of CA/CM Objectives</vt:lpstr>
      <vt:lpstr>Methodology</vt:lpstr>
      <vt:lpstr>The Audit Maturity Model (1)</vt:lpstr>
      <vt:lpstr>The Audit Maturity Model (2)</vt:lpstr>
      <vt:lpstr>The Audit Maturity Model </vt:lpstr>
      <vt:lpstr>Factors affect the adoption</vt:lpstr>
      <vt:lpstr>Factors affect the adoption</vt:lpstr>
      <vt:lpstr>Factors affect the adoption</vt:lpstr>
      <vt:lpstr>Factors affect the adoption</vt:lpstr>
      <vt:lpstr>Analysis</vt:lpstr>
      <vt:lpstr>Analysis</vt:lpstr>
      <vt:lpstr>Conclusion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Siripan K</dc:creator>
  <cp:lastModifiedBy>Teresa</cp:lastModifiedBy>
  <cp:revision>78</cp:revision>
  <dcterms:created xsi:type="dcterms:W3CDTF">2007-11-07T23:03:46Z</dcterms:created>
  <dcterms:modified xsi:type="dcterms:W3CDTF">2009-06-18T16:25:46Z</dcterms:modified>
</cp:coreProperties>
</file>